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9" r:id="rId2"/>
  </p:sldMasterIdLst>
  <p:notesMasterIdLst>
    <p:notesMasterId r:id="rId24"/>
  </p:notesMasterIdLst>
  <p:sldIdLst>
    <p:sldId id="257" r:id="rId3"/>
    <p:sldId id="318" r:id="rId4"/>
    <p:sldId id="297" r:id="rId5"/>
    <p:sldId id="298" r:id="rId6"/>
    <p:sldId id="301" r:id="rId7"/>
    <p:sldId id="302" r:id="rId8"/>
    <p:sldId id="313" r:id="rId9"/>
    <p:sldId id="314" r:id="rId10"/>
    <p:sldId id="315" r:id="rId11"/>
    <p:sldId id="305" r:id="rId12"/>
    <p:sldId id="303" r:id="rId13"/>
    <p:sldId id="285" r:id="rId14"/>
    <p:sldId id="307" r:id="rId15"/>
    <p:sldId id="286" r:id="rId16"/>
    <p:sldId id="304" r:id="rId17"/>
    <p:sldId id="306" r:id="rId18"/>
    <p:sldId id="310" r:id="rId19"/>
    <p:sldId id="311" r:id="rId20"/>
    <p:sldId id="312" r:id="rId21"/>
    <p:sldId id="316" r:id="rId22"/>
    <p:sldId id="317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210 하얀분필 R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87DB8D-7074-4E38-BF60-1765CE8BDEF4}">
          <p14:sldIdLst>
            <p14:sldId id="257"/>
            <p14:sldId id="318"/>
          </p14:sldIdLst>
        </p14:section>
        <p14:section name="개요" id="{4E9B49DB-F98A-47EB-A0D5-76B763438370}">
          <p14:sldIdLst>
            <p14:sldId id="297"/>
            <p14:sldId id="298"/>
            <p14:sldId id="301"/>
            <p14:sldId id="302"/>
            <p14:sldId id="313"/>
            <p14:sldId id="314"/>
            <p14:sldId id="315"/>
            <p14:sldId id="305"/>
            <p14:sldId id="303"/>
            <p14:sldId id="285"/>
            <p14:sldId id="307"/>
            <p14:sldId id="286"/>
            <p14:sldId id="304"/>
            <p14:sldId id="306"/>
            <p14:sldId id="310"/>
            <p14:sldId id="311"/>
            <p14:sldId id="312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D700"/>
    <a:srgbClr val="CC9900"/>
    <a:srgbClr val="AA9872"/>
    <a:srgbClr val="272727"/>
    <a:srgbClr val="3B3B3B"/>
    <a:srgbClr val="D0CECE"/>
    <a:srgbClr val="8DBABD"/>
    <a:srgbClr val="634EEA"/>
    <a:srgbClr val="00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3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6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7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8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7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5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6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208972"/>
            <a:ext cx="10515600" cy="496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40A20-7095-4774-BD97-9905E5190DA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8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1420" y="244747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DTD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80136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시스템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7387" y="474345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2020. 8. </a:t>
            </a:r>
            <a:r>
              <a:rPr lang="en-US" altLang="ko-KR" dirty="0" smtClean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err="1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포탑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41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포탑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err="1" smtClean="0"/>
              <a:t>포탑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포탑은</a:t>
            </a:r>
            <a:r>
              <a:rPr lang="ko-KR" altLang="en-US" dirty="0" smtClean="0"/>
              <a:t> 본체와 무기로 구분됨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본체는 무기 회전 시 중심점이 되는 토대의 역할만 가짐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포탑</a:t>
            </a:r>
            <a:r>
              <a:rPr lang="ko-KR" altLang="en-US" dirty="0" smtClean="0"/>
              <a:t> 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무기는 </a:t>
            </a:r>
            <a:r>
              <a:rPr lang="ko-KR" altLang="en-US" dirty="0" smtClean="0"/>
              <a:t>헤드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 기준점으로 구분됨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15932"/>
              </p:ext>
            </p:extLst>
          </p:nvPr>
        </p:nvGraphicFramePr>
        <p:xfrm>
          <a:off x="6553775" y="3374341"/>
          <a:ext cx="5030522" cy="18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525"/>
                <a:gridCol w="4103997"/>
              </a:tblGrid>
              <a:tr h="35014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헤드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무기의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본체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유저가 화면을 터치하면 즉시 그 지점을 가리키며 무기를 발사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입력이 없으면 발사를 멈추고 현재 각도를 유지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포구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무기에서 투사체가 날아가는 시작점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발사 방향은 포신의 각도를 따름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회전 기준점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무기 교체 시 기준점이 되는 부분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포신이 회전할 때 이 부분을 중심으로 회전함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517890" y="2379126"/>
            <a:ext cx="1386407" cy="1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 b="44382"/>
          <a:stretch/>
        </p:blipFill>
        <p:spPr bwMode="auto">
          <a:xfrm>
            <a:off x="585896" y="1107443"/>
            <a:ext cx="2124972" cy="7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십자형 1"/>
          <p:cNvSpPr/>
          <p:nvPr/>
        </p:nvSpPr>
        <p:spPr>
          <a:xfrm>
            <a:off x="990600" y="1987550"/>
            <a:ext cx="349250" cy="349250"/>
          </a:xfrm>
          <a:prstGeom prst="plus">
            <a:avLst>
              <a:gd name="adj" fmla="val 3954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2848158" y="2071179"/>
            <a:ext cx="367416" cy="18199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3149431" y="2162174"/>
            <a:ext cx="1386407" cy="1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 b="44382"/>
          <a:stretch/>
        </p:blipFill>
        <p:spPr bwMode="auto">
          <a:xfrm>
            <a:off x="3217437" y="1380117"/>
            <a:ext cx="2124972" cy="7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382405" y="3222059"/>
            <a:ext cx="4168070" cy="3590470"/>
            <a:chOff x="1051630" y="3653859"/>
            <a:chExt cx="2192978" cy="1889081"/>
          </a:xfrm>
        </p:grpSpPr>
        <p:pic>
          <p:nvPicPr>
            <p:cNvPr id="16" name="Picture 2" descr="Gun Cartoon - SUBPNG / PNGFLY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29" t="55499" r="24331" b="-1"/>
            <a:stretch/>
          </p:blipFill>
          <p:spPr bwMode="auto">
            <a:xfrm>
              <a:off x="1051630" y="4435916"/>
              <a:ext cx="1386407" cy="110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Gun Cartoon - SUBPNG / PNGFL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29" t="20182" b="44382"/>
            <a:stretch/>
          </p:blipFill>
          <p:spPr bwMode="auto">
            <a:xfrm>
              <a:off x="1119636" y="3653859"/>
              <a:ext cx="2124972" cy="78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타원 10"/>
          <p:cNvSpPr/>
          <p:nvPr/>
        </p:nvSpPr>
        <p:spPr>
          <a:xfrm>
            <a:off x="2559050" y="4208380"/>
            <a:ext cx="118050" cy="1180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921250" y="4044950"/>
            <a:ext cx="118050" cy="118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40355" y="4289866"/>
            <a:ext cx="118050" cy="118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05405" y="4506589"/>
            <a:ext cx="914400" cy="403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↑포구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67082" y="4877732"/>
            <a:ext cx="1475552" cy="403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↑회전 기준점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0639" y="4147009"/>
            <a:ext cx="914400" cy="403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헤드</a:t>
            </a:r>
            <a:r>
              <a:rPr lang="ko-KR" altLang="en-US" sz="1400" dirty="0" smtClean="0">
                <a:solidFill>
                  <a:schemeClr val="tx1"/>
                </a:solidFill>
              </a:rPr>
              <a:t>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5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포탑</a:t>
            </a:r>
            <a:endParaRPr lang="ko-KR" altLang="en-US" dirty="0"/>
          </a:p>
        </p:txBody>
      </p:sp>
      <p:pic>
        <p:nvPicPr>
          <p:cNvPr id="2050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20334" y="1768905"/>
            <a:ext cx="2188675" cy="18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3025329" y="2476254"/>
            <a:ext cx="1386407" cy="1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 rot="2700000">
            <a:off x="3610804" y="840336"/>
            <a:ext cx="1023207" cy="2291591"/>
            <a:chOff x="6658428" y="1391272"/>
            <a:chExt cx="1875654" cy="4200743"/>
          </a:xfrm>
        </p:grpSpPr>
        <p:pic>
          <p:nvPicPr>
            <p:cNvPr id="20" name="Picture 2" descr="Gun Cartoon - SUBPNG / PNGFL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29" t="20182" b="44382"/>
            <a:stretch/>
          </p:blipFill>
          <p:spPr bwMode="auto">
            <a:xfrm rot="17100000">
              <a:off x="5427570" y="2927560"/>
              <a:ext cx="3895313" cy="143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 rot="17100000">
              <a:off x="7602866" y="1427106"/>
              <a:ext cx="967050" cy="895382"/>
              <a:chOff x="7585182" y="2671245"/>
              <a:chExt cx="967050" cy="89538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t="58868"/>
              <a:stretch/>
            </p:blipFill>
            <p:spPr>
              <a:xfrm rot="5400000">
                <a:off x="7707046" y="2549381"/>
                <a:ext cx="628682" cy="872409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rcRect t="58868"/>
              <a:stretch/>
            </p:blipFill>
            <p:spPr>
              <a:xfrm rot="5400000">
                <a:off x="7801687" y="2816081"/>
                <a:ext cx="628682" cy="872409"/>
              </a:xfrm>
              <a:prstGeom prst="rect">
                <a:avLst/>
              </a:prstGeom>
            </p:spPr>
          </p:pic>
        </p:grpSp>
      </p:grpSp>
      <p:sp>
        <p:nvSpPr>
          <p:cNvPr id="48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무기 발사 및 회전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터치한 곳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향해 무기를 발사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 중앙 기준으로 왼쪽 터치 시 왼쪽 </a:t>
            </a:r>
            <a:r>
              <a:rPr lang="ko-KR" altLang="en-US" dirty="0" err="1" smtClean="0"/>
              <a:t>포탑</a:t>
            </a:r>
            <a:r>
              <a:rPr lang="ko-KR" altLang="en-US" dirty="0" smtClean="0"/>
              <a:t> 무기를 발사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오른쪽 동일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회전없이</a:t>
            </a:r>
            <a:r>
              <a:rPr lang="ko-KR" altLang="en-US" dirty="0" smtClean="0"/>
              <a:t> 바로 각도를 조절함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무기 획득</a:t>
            </a:r>
            <a:endParaRPr lang="en-US" altLang="ko-KR" dirty="0"/>
          </a:p>
          <a:p>
            <a:pPr lvl="1"/>
            <a:r>
              <a:rPr lang="ko-KR" altLang="en-US" dirty="0" smtClean="0"/>
              <a:t>시작무기를 지정하면 해당 시작무기로 스테이지를 시작함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외계인 </a:t>
            </a:r>
            <a:r>
              <a:rPr lang="ko-KR" altLang="en-US" dirty="0"/>
              <a:t>처치 시 일정 확률로 랜덤 무기를 획득</a:t>
            </a:r>
            <a:endParaRPr lang="en-US" altLang="ko-KR" dirty="0"/>
          </a:p>
          <a:p>
            <a:pPr lvl="2"/>
            <a:r>
              <a:rPr lang="ko-KR" altLang="en-US" dirty="0" smtClean="0"/>
              <a:t>무기는 외계인을 처치한 </a:t>
            </a:r>
            <a:r>
              <a:rPr lang="ko-KR" altLang="en-US" dirty="0" err="1" smtClean="0"/>
              <a:t>포탑에게</a:t>
            </a:r>
            <a:r>
              <a:rPr lang="ko-KR" altLang="en-US" dirty="0" smtClean="0"/>
              <a:t> 귀속됨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 </a:t>
            </a:r>
            <a:r>
              <a:rPr lang="ko-KR" altLang="en-US" dirty="0"/>
              <a:t>보유한 무기일 경우 남은 탄약 수를 </a:t>
            </a:r>
            <a:r>
              <a:rPr lang="ko-KR" altLang="en-US" dirty="0" smtClean="0"/>
              <a:t>추가함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무기 획득 시 기존 무기를 유지하고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무기 변경을 해야 사용할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아이콘 처리</a:t>
            </a:r>
            <a:endParaRPr lang="en-US" altLang="ko-KR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/>
              <a:t>외계인이 죽은 </a:t>
            </a:r>
            <a:r>
              <a:rPr lang="ko-KR" altLang="en-US" dirty="0" smtClean="0"/>
              <a:t>지점에서 </a:t>
            </a:r>
            <a:r>
              <a:rPr lang="ko-KR" altLang="en-US" dirty="0"/>
              <a:t>생성되어 </a:t>
            </a:r>
            <a:r>
              <a:rPr lang="ko-KR" altLang="en-US" dirty="0" smtClean="0"/>
              <a:t>무기 </a:t>
            </a:r>
            <a:r>
              <a:rPr lang="ko-KR" altLang="en-US" dirty="0"/>
              <a:t>아이콘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쪽으로 직선이동</a:t>
            </a:r>
            <a:endParaRPr lang="en-US" altLang="ko-KR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/>
              <a:t>이동 시 점점 작아지며 </a:t>
            </a:r>
            <a:r>
              <a:rPr lang="en-US" altLang="ko-KR" dirty="0"/>
              <a:t>UI</a:t>
            </a:r>
            <a:r>
              <a:rPr lang="ko-KR" altLang="en-US" dirty="0"/>
              <a:t>에 닿기 전에 </a:t>
            </a:r>
            <a:r>
              <a:rPr lang="ko-KR" altLang="en-US" dirty="0" smtClean="0"/>
              <a:t>사라짐</a:t>
            </a:r>
            <a:endParaRPr lang="en-US" altLang="ko-KR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 smtClean="0"/>
              <a:t>아이콘이 나타나서 사라지는 시간은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어디든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2736850" y="2476254"/>
            <a:ext cx="203200" cy="4002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Aim, circle, point, target, ui, web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75" y="1120704"/>
            <a:ext cx="493928" cy="49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손가락 엄지 손 모델 팔, 터치, 손, 사진술, 터치 스크린 png | PNGWi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8" t="28472" r="26341" b="9490"/>
          <a:stretch/>
        </p:blipFill>
        <p:spPr bwMode="auto">
          <a:xfrm>
            <a:off x="4901950" y="1380187"/>
            <a:ext cx="575808" cy="5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51305"/>
              </p:ext>
            </p:extLst>
          </p:nvPr>
        </p:nvGraphicFramePr>
        <p:xfrm>
          <a:off x="6991350" y="2295398"/>
          <a:ext cx="4064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882"/>
                <a:gridCol w="3173118"/>
              </a:tblGrid>
              <a:tr h="276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회전 각도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˚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110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˚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포신이 화면을 넘지 않게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6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발사 각도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˚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110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˚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사령부를 쏘지 못하도록 조절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4" descr="손 안에서 즐기는 짜릿한 스마트폰 리듬 게임!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1" t="12287" r="1" b="9810"/>
          <a:stretch/>
        </p:blipFill>
        <p:spPr bwMode="auto">
          <a:xfrm>
            <a:off x="450850" y="4120773"/>
            <a:ext cx="20764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리뷰]'스팀' 버전으로 새롭게 태어난 '덕심 자극' 리듬게임 '뮤즈 대쉬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1" t="35934" r="360" b="12505"/>
          <a:stretch/>
        </p:blipFill>
        <p:spPr bwMode="auto">
          <a:xfrm>
            <a:off x="768351" y="4331972"/>
            <a:ext cx="1412828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774797" y="5600323"/>
            <a:ext cx="1479364" cy="4635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START</a:t>
            </a:r>
            <a:endParaRPr lang="ko-KR" altLang="en-US" sz="1400" b="1" dirty="0"/>
          </a:p>
        </p:txBody>
      </p:sp>
      <p:pic>
        <p:nvPicPr>
          <p:cNvPr id="24" name="Picture 10" descr="Muh Keen Gun - Dota 2 Wik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6" y="5088160"/>
            <a:ext cx="498925" cy="4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Tree of Savi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0832" y="5090104"/>
            <a:ext cx="506389" cy="5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732" y="5088160"/>
            <a:ext cx="477100" cy="47930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282525" y="4647884"/>
            <a:ext cx="1380911" cy="403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↓ 사령부 스킬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879" y="5660110"/>
            <a:ext cx="1631951" cy="403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↑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포탑</a:t>
            </a:r>
            <a:r>
              <a:rPr lang="ko-KR" altLang="en-US" sz="1400" dirty="0">
                <a:solidFill>
                  <a:schemeClr val="tx1"/>
                </a:solidFill>
              </a:rPr>
              <a:t> 무기 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1"/>
          <a:srcRect r="13487"/>
          <a:stretch/>
        </p:blipFill>
        <p:spPr>
          <a:xfrm>
            <a:off x="2832778" y="4070861"/>
            <a:ext cx="2657523" cy="2081024"/>
          </a:xfrm>
          <a:prstGeom prst="rect">
            <a:avLst/>
          </a:prstGeom>
        </p:spPr>
      </p:pic>
      <p:pic>
        <p:nvPicPr>
          <p:cNvPr id="29" name="Picture 12" descr="Tree of Savi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78887" y="4496932"/>
            <a:ext cx="561313" cy="5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3459543" y="4777589"/>
            <a:ext cx="0" cy="88252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2" descr="Tree of Savi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5752" y="5458247"/>
            <a:ext cx="87582" cy="8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Tree of Savi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2963" y="5176790"/>
            <a:ext cx="194606" cy="1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96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포탑</a:t>
            </a:r>
            <a:endParaRPr lang="ko-KR" altLang="en-US" dirty="0"/>
          </a:p>
        </p:txBody>
      </p:sp>
      <p:pic>
        <p:nvPicPr>
          <p:cNvPr id="41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982432" y="4677826"/>
            <a:ext cx="1386407" cy="1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 b="44382"/>
          <a:stretch/>
        </p:blipFill>
        <p:spPr bwMode="auto">
          <a:xfrm>
            <a:off x="1031388" y="3895768"/>
            <a:ext cx="2124972" cy="7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alo: Reach Halo 4 Halo 5: Guardians Gun turret, heavy weapon free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4" t="13912" r="13626" b="47254"/>
          <a:stretch/>
        </p:blipFill>
        <p:spPr bwMode="auto">
          <a:xfrm>
            <a:off x="3365226" y="3769664"/>
            <a:ext cx="1902137" cy="9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3510189" y="4677825"/>
            <a:ext cx="1386407" cy="1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무기 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획득한 무기는 원형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의 배열로 보관됨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길이 </a:t>
            </a:r>
            <a:r>
              <a:rPr lang="en-US" altLang="ko-KR" dirty="0" smtClean="0"/>
              <a:t>: 10</a:t>
            </a:r>
          </a:p>
          <a:p>
            <a:pPr lvl="2"/>
            <a:r>
              <a:rPr lang="ko-KR" altLang="en-US" dirty="0" smtClean="0"/>
              <a:t>기본무기는 항상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번에 고정</a:t>
            </a:r>
            <a:endParaRPr lang="en-US" altLang="ko-KR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ko-KR" altLang="en-US" dirty="0" smtClean="0"/>
              <a:t>시작무기는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탄약 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최대 길이는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무기 변경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ko-KR" altLang="en-US" dirty="0" err="1"/>
              <a:t>포탑</a:t>
            </a:r>
            <a:r>
              <a:rPr lang="ko-KR" altLang="en-US" dirty="0"/>
              <a:t> 쪽 화면에 </a:t>
            </a:r>
            <a:r>
              <a:rPr lang="ko-KR" altLang="en-US" dirty="0" smtClean="0"/>
              <a:t>에임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터치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없어야 무기를 변경할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포탑</a:t>
            </a:r>
            <a:r>
              <a:rPr lang="ko-KR" altLang="en-US" dirty="0" smtClean="0"/>
              <a:t> </a:t>
            </a:r>
            <a:r>
              <a:rPr lang="ko-KR" altLang="en-US" dirty="0"/>
              <a:t>터치 시 무기가 변경됨</a:t>
            </a:r>
            <a:endParaRPr lang="en-US" altLang="ko-KR" dirty="0"/>
          </a:p>
          <a:p>
            <a:pPr lvl="2"/>
            <a:r>
              <a:rPr lang="ko-KR" altLang="en-US" dirty="0" smtClean="0"/>
              <a:t>변경 순서는 무기 보관 순서를 따름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터치 범위는 무기 부분과 본체를 포함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포신 제외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변경 시 바뀌어야 할 부분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포탑</a:t>
            </a:r>
            <a:r>
              <a:rPr lang="ko-KR" altLang="en-US" dirty="0" smtClean="0"/>
              <a:t> 무기</a:t>
            </a:r>
            <a:r>
              <a:rPr lang="en-US" altLang="ko-KR" dirty="0"/>
              <a:t> </a:t>
            </a:r>
            <a:r>
              <a:rPr lang="ko-KR" altLang="en-US" dirty="0" smtClean="0"/>
              <a:t>및 투사체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무기 아이콘 </a:t>
            </a:r>
            <a:r>
              <a:rPr lang="en-US" altLang="ko-KR" dirty="0" smtClean="0"/>
              <a:t>UI</a:t>
            </a:r>
          </a:p>
          <a:p>
            <a:pPr lvl="3"/>
            <a:r>
              <a:rPr lang="ko-KR" altLang="en-US" dirty="0" smtClean="0"/>
              <a:t>탄약 수 </a:t>
            </a:r>
            <a:r>
              <a:rPr lang="en-US" altLang="ko-KR" dirty="0" smtClean="0"/>
              <a:t>UI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0" name="Picture 4" descr="손가락 엄지 손 모델 팔, 터치, 손, 사진술, 터치 스크린 png | PNGW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8" t="28472" r="26341" b="9490"/>
          <a:stretch/>
        </p:blipFill>
        <p:spPr bwMode="auto">
          <a:xfrm>
            <a:off x="1059288" y="4715967"/>
            <a:ext cx="575808" cy="5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오른쪽 화살표 51"/>
          <p:cNvSpPr/>
          <p:nvPr/>
        </p:nvSpPr>
        <p:spPr>
          <a:xfrm>
            <a:off x="3231675" y="4476392"/>
            <a:ext cx="203200" cy="4002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69" y="5632960"/>
            <a:ext cx="1714588" cy="857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375" y="5636178"/>
            <a:ext cx="1657435" cy="8953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40" y="1307233"/>
            <a:ext cx="3994355" cy="238772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86778"/>
              </p:ext>
            </p:extLst>
          </p:nvPr>
        </p:nvGraphicFramePr>
        <p:xfrm>
          <a:off x="824332" y="1557109"/>
          <a:ext cx="4535388" cy="84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08"/>
                <a:gridCol w="412308"/>
                <a:gridCol w="412308"/>
                <a:gridCol w="412308"/>
                <a:gridCol w="412308"/>
                <a:gridCol w="412308"/>
                <a:gridCol w="412308"/>
                <a:gridCol w="412308"/>
                <a:gridCol w="412308"/>
                <a:gridCol w="412308"/>
                <a:gridCol w="412308"/>
              </a:tblGrid>
              <a:tr h="42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보유무기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탄약 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∞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9287" marR="49287" marT="24644" marB="246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10" descr="Muh Keen Gun - Dota 2 Wik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75" y="1581277"/>
            <a:ext cx="396373" cy="39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Tree of Savi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0090" y="1582479"/>
            <a:ext cx="386020" cy="3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31387" y="3895768"/>
            <a:ext cx="1260963" cy="1622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3580" y="4038476"/>
            <a:ext cx="568203" cy="875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터치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범위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6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무기 종류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추후 엑셀로 정리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포탑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06593"/>
              </p:ext>
            </p:extLst>
          </p:nvPr>
        </p:nvGraphicFramePr>
        <p:xfrm>
          <a:off x="5823482" y="1344010"/>
          <a:ext cx="5530318" cy="418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968"/>
                <a:gridCol w="882650"/>
                <a:gridCol w="908050"/>
                <a:gridCol w="3168650"/>
              </a:tblGrid>
              <a:tr h="2108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계열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종류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발사속도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19680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소총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소총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총알을 발사하는 기본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37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이단소총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소총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개를 장착하여 발사하는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유일하게 포구가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80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헤비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머신건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두꺼운 탄환을 발사하는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80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레이저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레이저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연속발사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일직선으로 뻗어나가는 레이저로 지지는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발사하자마자 바로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끝까지 뚫음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852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에너지포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연속발사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터치했을 때 충전해서 손을 뗐을 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에너지파처럼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날아가 모든 적을 관통하는 강력한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 동안 충전하여 풀 충전 시 최대 위력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쏘는 순간 방향은 고정됨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발사하자마자 바로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끝까지 뚫음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37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미사일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유도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미사일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쏘는 방향 상관없이 가장 가까운 적을 향해        날아가는 미사일을 쏘는 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80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유탄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폭탄을 쏴 적에 맞으면 폭발을 일으킴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996297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1820290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2644283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3468276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4292269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5116262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692150" y="5940255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8644" t="-7458" b="-1"/>
          <a:stretch/>
        </p:blipFill>
        <p:spPr>
          <a:xfrm>
            <a:off x="1670352" y="1090049"/>
            <a:ext cx="1894114" cy="2593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8644" t="-7458" b="-1"/>
          <a:stretch/>
        </p:blipFill>
        <p:spPr>
          <a:xfrm>
            <a:off x="1670352" y="1844168"/>
            <a:ext cx="1894114" cy="259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8644" t="-7458" b="-1"/>
          <a:stretch/>
        </p:blipFill>
        <p:spPr>
          <a:xfrm>
            <a:off x="1734788" y="2056601"/>
            <a:ext cx="1894114" cy="25930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900000">
            <a:off x="1695943" y="2214202"/>
            <a:ext cx="4121399" cy="1251301"/>
            <a:chOff x="2540479" y="3941402"/>
            <a:chExt cx="4121399" cy="125130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476"/>
            <a:stretch/>
          </p:blipFill>
          <p:spPr>
            <a:xfrm rot="4500000">
              <a:off x="3270986" y="3833514"/>
              <a:ext cx="628682" cy="208969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1476"/>
            <a:stretch/>
          </p:blipFill>
          <p:spPr>
            <a:xfrm rot="15300000" flipV="1">
              <a:off x="3858818" y="3679768"/>
              <a:ext cx="628682" cy="208969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t="1476"/>
            <a:stretch/>
          </p:blipFill>
          <p:spPr>
            <a:xfrm rot="15300000" flipV="1">
              <a:off x="5302689" y="3210895"/>
              <a:ext cx="628682" cy="2089696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t="-6185" r="49368" b="-1"/>
          <a:stretch/>
        </p:blipFill>
        <p:spPr>
          <a:xfrm>
            <a:off x="1670353" y="3600450"/>
            <a:ext cx="482298" cy="28321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25300" t="-6185" r="49368" b="-1"/>
          <a:stretch/>
        </p:blipFill>
        <p:spPr>
          <a:xfrm>
            <a:off x="1911502" y="3600450"/>
            <a:ext cx="3363796" cy="2832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2157536" y="4309817"/>
            <a:ext cx="419122" cy="1524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394" y="4169677"/>
            <a:ext cx="419122" cy="15240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396" y="4169677"/>
            <a:ext cx="419122" cy="1524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984" y="4858771"/>
            <a:ext cx="2711589" cy="1060505"/>
          </a:xfrm>
          <a:prstGeom prst="rect">
            <a:avLst/>
          </a:prstGeom>
        </p:spPr>
      </p:pic>
      <p:pic>
        <p:nvPicPr>
          <p:cNvPr id="1028" name="Picture 4" descr="배틀그라운드 인벤 - 수류탄 | 배그 인벤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18" y="5940255"/>
            <a:ext cx="632060" cy="63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배틀그라운드 인벤 - 수류탄 | 배그 인벤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41" y="5940255"/>
            <a:ext cx="632060" cy="63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3396" y="5447025"/>
            <a:ext cx="1004234" cy="11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450850" y="1282700"/>
            <a:ext cx="5029200" cy="198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014618" y="1282700"/>
            <a:ext cx="1914175" cy="198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67798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투사체 구성요소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투사체 관련 추가 정리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투사체 방향은 발사되었을 때를 기준으로 유지함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레이저</a:t>
            </a:r>
            <a:r>
              <a:rPr lang="en-US" altLang="ko-KR" dirty="0"/>
              <a:t> </a:t>
            </a:r>
            <a:r>
              <a:rPr lang="ko-KR" altLang="en-US" dirty="0" smtClean="0"/>
              <a:t>계열과 </a:t>
            </a:r>
            <a:r>
              <a:rPr lang="ko-KR" altLang="en-US" dirty="0" err="1" smtClean="0"/>
              <a:t>유도탄</a:t>
            </a:r>
            <a:r>
              <a:rPr lang="ko-KR" altLang="en-US" dirty="0" smtClean="0"/>
              <a:t> 제외</a:t>
            </a:r>
            <a:endParaRPr lang="en-US" altLang="ko-KR" dirty="0" smtClean="0"/>
          </a:p>
          <a:p>
            <a:pPr lvl="1"/>
            <a:r>
              <a:rPr lang="ko-KR" altLang="en-US" dirty="0"/>
              <a:t>사거리는 화면 끝까지</a:t>
            </a:r>
            <a:endParaRPr lang="en-US" altLang="ko-KR" dirty="0"/>
          </a:p>
          <a:p>
            <a:pPr lvl="2"/>
            <a:r>
              <a:rPr lang="ko-KR" altLang="en-US" dirty="0"/>
              <a:t>투사체가 화면 밖으로 나가면 </a:t>
            </a:r>
            <a:r>
              <a:rPr lang="ko-KR" altLang="en-US" dirty="0" smtClean="0"/>
              <a:t>제거됨</a:t>
            </a:r>
            <a:endParaRPr lang="en-US" altLang="ko-KR" dirty="0" smtClean="0"/>
          </a:p>
          <a:p>
            <a:pPr lvl="1"/>
            <a:r>
              <a:rPr lang="ko-KR" altLang="en-US" dirty="0"/>
              <a:t>터치 위치가 </a:t>
            </a:r>
            <a:r>
              <a:rPr lang="ko-KR" altLang="en-US" dirty="0" err="1"/>
              <a:t>포탑에</a:t>
            </a:r>
            <a:r>
              <a:rPr lang="ko-KR" altLang="en-US" dirty="0"/>
              <a:t> 가까울수록 </a:t>
            </a:r>
            <a:r>
              <a:rPr lang="ko-KR" altLang="en-US" dirty="0" err="1"/>
              <a:t>데미지가</a:t>
            </a:r>
            <a:r>
              <a:rPr lang="ko-KR" altLang="en-US" dirty="0"/>
              <a:t> 올라감</a:t>
            </a:r>
            <a:r>
              <a:rPr lang="en-US" altLang="ko-KR" dirty="0"/>
              <a:t>(</a:t>
            </a:r>
            <a:r>
              <a:rPr lang="ko-KR" altLang="en-US" dirty="0"/>
              <a:t>유도미사일 제외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먼 쪽에 터치하면 맞추기는 쉽지만 </a:t>
            </a:r>
            <a:r>
              <a:rPr lang="ko-KR" altLang="en-US" dirty="0" err="1"/>
              <a:t>데미지가</a:t>
            </a:r>
            <a:r>
              <a:rPr lang="ko-KR" altLang="en-US" dirty="0"/>
              <a:t> 약함</a:t>
            </a:r>
            <a:endParaRPr lang="en-US" altLang="ko-KR" dirty="0"/>
          </a:p>
          <a:p>
            <a:pPr lvl="2"/>
            <a:r>
              <a:rPr lang="ko-KR" altLang="en-US" dirty="0"/>
              <a:t>가까운 쪽에 터치하면 맞추기는 어렵지만 </a:t>
            </a:r>
            <a:r>
              <a:rPr lang="ko-KR" altLang="en-US" dirty="0" err="1"/>
              <a:t>데미지가</a:t>
            </a:r>
            <a:r>
              <a:rPr lang="ko-KR" altLang="en-US" dirty="0"/>
              <a:t> </a:t>
            </a:r>
            <a:r>
              <a:rPr lang="ko-KR" altLang="en-US" dirty="0" err="1" smtClean="0"/>
              <a:t>쎔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포탑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847963"/>
              </p:ext>
            </p:extLst>
          </p:nvPr>
        </p:nvGraphicFramePr>
        <p:xfrm>
          <a:off x="5823482" y="1312260"/>
          <a:ext cx="5530318" cy="258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318"/>
                <a:gridCol w="4318000"/>
              </a:tblGrid>
              <a:tr h="2654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계열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투사체의 유형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적에 따라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반감이나 무효와 같은 상성이 있음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 크기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투사체가 날아가는 속도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Collision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형태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원형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원통형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직선으로 투사체 모양 및 크기와 최대한 동일하게 구성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피격 시 적의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를 깎는 수치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적용 방식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단발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단발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광역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 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7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피격 시 처리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피격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이펙트를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생성하고 투사체를 제거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450850" y="4798528"/>
            <a:ext cx="1107074" cy="9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2965495" y="4758613"/>
            <a:ext cx="665911" cy="53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 b="44382"/>
          <a:stretch/>
        </p:blipFill>
        <p:spPr bwMode="auto">
          <a:xfrm rot="19800000">
            <a:off x="2892241" y="4278520"/>
            <a:ext cx="1020654" cy="3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t="1476"/>
          <a:stretch/>
        </p:blipFill>
        <p:spPr>
          <a:xfrm rot="5400000">
            <a:off x="2183317" y="4028227"/>
            <a:ext cx="628682" cy="2089696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 rot="19800000">
            <a:off x="3610983" y="3506827"/>
            <a:ext cx="2089696" cy="632317"/>
            <a:chOff x="1649984" y="2563292"/>
            <a:chExt cx="2089696" cy="632317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rcRect t="1476"/>
            <a:stretch/>
          </p:blipFill>
          <p:spPr>
            <a:xfrm rot="5400000">
              <a:off x="2380491" y="1832785"/>
              <a:ext cx="628682" cy="208969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6"/>
            <a:srcRect t="56746"/>
            <a:stretch/>
          </p:blipFill>
          <p:spPr>
            <a:xfrm rot="16200000" flipV="1">
              <a:off x="2401949" y="2422557"/>
              <a:ext cx="628682" cy="917421"/>
            </a:xfrm>
            <a:prstGeom prst="rect">
              <a:avLst/>
            </a:prstGeom>
          </p:spPr>
        </p:pic>
      </p:grpSp>
      <p:pic>
        <p:nvPicPr>
          <p:cNvPr id="43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55499" r="24331" b="-1"/>
          <a:stretch/>
        </p:blipFill>
        <p:spPr bwMode="auto">
          <a:xfrm>
            <a:off x="3008005" y="5590732"/>
            <a:ext cx="665911" cy="53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 b="44382"/>
          <a:stretch/>
        </p:blipFill>
        <p:spPr bwMode="auto">
          <a:xfrm rot="19800000">
            <a:off x="2934751" y="5110639"/>
            <a:ext cx="1020654" cy="3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 rot="19800000">
            <a:off x="3829076" y="4291899"/>
            <a:ext cx="2089696" cy="1334648"/>
            <a:chOff x="1649984" y="2563292"/>
            <a:chExt cx="2089696" cy="133464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5"/>
            <a:srcRect t="1476"/>
            <a:stretch/>
          </p:blipFill>
          <p:spPr>
            <a:xfrm rot="5400000">
              <a:off x="2380491" y="1832785"/>
              <a:ext cx="628682" cy="2089696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6"/>
            <a:srcRect t="56746"/>
            <a:stretch/>
          </p:blipFill>
          <p:spPr>
            <a:xfrm rot="17352951" flipV="1">
              <a:off x="2072141" y="3124888"/>
              <a:ext cx="628682" cy="917421"/>
            </a:xfrm>
            <a:prstGeom prst="rect">
              <a:avLst/>
            </a:prstGeom>
          </p:spPr>
        </p:pic>
      </p:grpSp>
      <p:cxnSp>
        <p:nvCxnSpPr>
          <p:cNvPr id="48" name="직선 화살표 연결선 47"/>
          <p:cNvCxnSpPr/>
          <p:nvPr/>
        </p:nvCxnSpPr>
        <p:spPr>
          <a:xfrm flipV="1">
            <a:off x="2317750" y="4798528"/>
            <a:ext cx="548953" cy="34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327927" y="5160640"/>
            <a:ext cx="485123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십자형 50"/>
          <p:cNvSpPr/>
          <p:nvPr/>
        </p:nvSpPr>
        <p:spPr>
          <a:xfrm rot="18900000">
            <a:off x="5124527" y="4211732"/>
            <a:ext cx="336550" cy="336550"/>
          </a:xfrm>
          <a:prstGeom prst="plus">
            <a:avLst>
              <a:gd name="adj" fmla="val 4386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도넛 51"/>
          <p:cNvSpPr/>
          <p:nvPr/>
        </p:nvSpPr>
        <p:spPr>
          <a:xfrm>
            <a:off x="5164185" y="5359023"/>
            <a:ext cx="236235" cy="236235"/>
          </a:xfrm>
          <a:prstGeom prst="donut">
            <a:avLst>
              <a:gd name="adj" fmla="val 1378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4" name="Picture 4" descr="배틀그라운드 인벤 - 수류탄 | 배그 인벤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7" y="2238709"/>
            <a:ext cx="632060" cy="63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/>
          <p:cNvSpPr/>
          <p:nvPr/>
        </p:nvSpPr>
        <p:spPr>
          <a:xfrm>
            <a:off x="1020076" y="2348730"/>
            <a:ext cx="403133" cy="4031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8141" y="1457660"/>
            <a:ext cx="1022350" cy="4191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원형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454320" y="1466945"/>
            <a:ext cx="1022350" cy="4191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원통형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17646" y="1466945"/>
            <a:ext cx="1022350" cy="4191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직선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8"/>
          <a:srcRect t="-6185" r="49368" b="-1"/>
          <a:stretch/>
        </p:blipFill>
        <p:spPr>
          <a:xfrm>
            <a:off x="4175267" y="2306157"/>
            <a:ext cx="482298" cy="28321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/>
          <a:srcRect l="25300" t="-6185" r="49368" b="-1"/>
          <a:stretch/>
        </p:blipFill>
        <p:spPr>
          <a:xfrm>
            <a:off x="4416416" y="2306157"/>
            <a:ext cx="666598" cy="283210"/>
          </a:xfrm>
          <a:prstGeom prst="rect">
            <a:avLst/>
          </a:prstGeom>
        </p:spPr>
      </p:pic>
      <p:cxnSp>
        <p:nvCxnSpPr>
          <p:cNvPr id="61" name="직선 연결선 60"/>
          <p:cNvCxnSpPr>
            <a:stCxn id="59" idx="1"/>
          </p:cNvCxnSpPr>
          <p:nvPr/>
        </p:nvCxnSpPr>
        <p:spPr>
          <a:xfrm>
            <a:off x="4175267" y="2447762"/>
            <a:ext cx="1117535" cy="256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rcRect t="1476"/>
          <a:stretch/>
        </p:blipFill>
        <p:spPr>
          <a:xfrm rot="5400000">
            <a:off x="2970569" y="1358976"/>
            <a:ext cx="628682" cy="208969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/>
          <a:srcRect t="56746"/>
          <a:stretch/>
        </p:blipFill>
        <p:spPr>
          <a:xfrm rot="16200000" flipV="1">
            <a:off x="3012154" y="1960470"/>
            <a:ext cx="628682" cy="917421"/>
          </a:xfrm>
          <a:prstGeom prst="rect">
            <a:avLst/>
          </a:prstGeom>
        </p:spPr>
      </p:pic>
      <p:sp>
        <p:nvSpPr>
          <p:cNvPr id="65" name="순서도: 자기 디스크 64"/>
          <p:cNvSpPr/>
          <p:nvPr/>
        </p:nvSpPr>
        <p:spPr>
          <a:xfrm rot="16200000">
            <a:off x="3306985" y="2057634"/>
            <a:ext cx="160821" cy="522972"/>
          </a:xfrm>
          <a:prstGeom prst="flowChartMagneticDisk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자기 디스크 68"/>
          <p:cNvSpPr/>
          <p:nvPr/>
        </p:nvSpPr>
        <p:spPr>
          <a:xfrm rot="16200000">
            <a:off x="2677969" y="2247470"/>
            <a:ext cx="160821" cy="522972"/>
          </a:xfrm>
          <a:prstGeom prst="flowChartMagneticDisk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9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외계인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구성요소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난이도에 따라 조절될 수 있음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56874"/>
              </p:ext>
            </p:extLst>
          </p:nvPr>
        </p:nvGraphicFramePr>
        <p:xfrm>
          <a:off x="6096000" y="1369995"/>
          <a:ext cx="503052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0"/>
                <a:gridCol w="3766872"/>
              </a:tblGrid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몸통의 크기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Collision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투사체에 맞았음을 판정할 범위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몸통의 모양에 따라 원형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원통형 중 선택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이동속도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패턴 또는 돌격 상태에서 움직일 때의 속도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HP(float)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외계인이 죽기까지 남은 체력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. 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 되면 외계인을 제거함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돌격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돌격에 성공했을 때 사령부의 체력을 깎는 양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2287236" y="527497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패턴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5636" y="4295984"/>
            <a:ext cx="914400" cy="5270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59250" y="4296527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돌격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159250" y="5274970"/>
            <a:ext cx="914400" cy="5270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87236" y="4296527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1" idx="3"/>
            <a:endCxn id="44" idx="1"/>
          </p:cNvCxnSpPr>
          <p:nvPr/>
        </p:nvCxnSpPr>
        <p:spPr>
          <a:xfrm>
            <a:off x="1830036" y="4559509"/>
            <a:ext cx="457200" cy="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4" idx="3"/>
            <a:endCxn id="42" idx="1"/>
          </p:cNvCxnSpPr>
          <p:nvPr/>
        </p:nvCxnSpPr>
        <p:spPr>
          <a:xfrm>
            <a:off x="3201636" y="4560052"/>
            <a:ext cx="957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2" idx="2"/>
            <a:endCxn id="43" idx="0"/>
          </p:cNvCxnSpPr>
          <p:nvPr/>
        </p:nvCxnSpPr>
        <p:spPr>
          <a:xfrm>
            <a:off x="4616450" y="4823577"/>
            <a:ext cx="0" cy="45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155950" y="4823034"/>
            <a:ext cx="986721" cy="50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814286" y="4823577"/>
            <a:ext cx="0" cy="45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2693636" y="4823577"/>
            <a:ext cx="0" cy="45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" idx="3"/>
            <a:endCxn id="43" idx="1"/>
          </p:cNvCxnSpPr>
          <p:nvPr/>
        </p:nvCxnSpPr>
        <p:spPr>
          <a:xfrm>
            <a:off x="3201636" y="5538495"/>
            <a:ext cx="957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33318" y="432964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패턴 종료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3612042" y="5317366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HP=0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3903410" y="4993975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HP=0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2755904" y="493197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패턴 따라 </a:t>
            </a:r>
            <a:endParaRPr lang="en-US" altLang="ko-KR" sz="1000" dirty="0" smtClean="0"/>
          </a:p>
          <a:p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2022958" y="480503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패턴 따라 </a:t>
            </a:r>
            <a:endParaRPr lang="en-US" altLang="ko-KR" sz="1000" dirty="0" smtClean="0"/>
          </a:p>
          <a:p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pic>
        <p:nvPicPr>
          <p:cNvPr id="2050" name="Picture 2" descr="모바일 비행 슈팅 게임, 복고부터 최신까지 게이머 입맛대로 골라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68" y="1163595"/>
            <a:ext cx="3455735" cy="259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98471"/>
              </p:ext>
            </p:extLst>
          </p:nvPr>
        </p:nvGraphicFramePr>
        <p:xfrm>
          <a:off x="6096000" y="3663524"/>
          <a:ext cx="503052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535222"/>
              </a:tblGrid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정지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멈춰 선 상태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패턴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지정된 패턴에 따라 움직임을 취하는 상태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돌격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사령부로 직진해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돌격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</a:rPr>
                        <a:t>데미지</a:t>
                      </a:r>
                      <a:r>
                        <a:rPr lang="ko-KR" altLang="en-US" sz="1000" dirty="0" err="1" smtClean="0"/>
                        <a:t>만큼</a:t>
                      </a:r>
                      <a:r>
                        <a:rPr lang="ko-KR" altLang="en-US" sz="1000" dirty="0" smtClean="0"/>
                        <a:t> 사령부 체력을 깎고 사망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HP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0</a:t>
                      </a:r>
                      <a:r>
                        <a:rPr lang="ko-KR" altLang="en-US" sz="1000" dirty="0" smtClean="0"/>
                        <a:t>이 되어 게임에서 사라짐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046459" y="5300397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HP=0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850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86848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구성요소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난이도에 따라 조절될 수 있음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sz="2000" dirty="0" smtClean="0"/>
          </a:p>
          <a:p>
            <a:endParaRPr lang="en-US" altLang="ko-KR" dirty="0"/>
          </a:p>
          <a:p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88719"/>
              </p:ext>
            </p:extLst>
          </p:nvPr>
        </p:nvGraphicFramePr>
        <p:xfrm>
          <a:off x="6096000" y="1258380"/>
          <a:ext cx="503052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0"/>
                <a:gridCol w="3766872"/>
              </a:tblGrid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몸통의 크기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9983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Collision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투사체에 맞았음을 판정할 범위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몸통의 모양에 따라 원형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원통형 중 선택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몸통을 구성하는 각 부위당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Collision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 존재함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부위 파괴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이동속도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패턴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돌격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공격 상태에서 움직일 때의 속도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HP(float)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보스가 죽기까지 남은 체력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. 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 되면 보스를 제거함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충전 시간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충전 상태에서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기모으기에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성공하기까지 도달하는 시간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브레이크치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충전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시간동안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특정 부위에 들어간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데미지량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공격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사령부를 공격해 사령부의 체력을 깎는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데미지량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86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기절 시간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기모으기에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실패하여 멈춰선 상태를 유지하는 시간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8" name="Picture 4" descr="에픽 아이템재료 드랍! 악몽 던전 보스 부위파괴 정보! | 인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9" y="1053642"/>
            <a:ext cx="3778025" cy="22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44649"/>
              </p:ext>
            </p:extLst>
          </p:nvPr>
        </p:nvGraphicFramePr>
        <p:xfrm>
          <a:off x="6096575" y="4347718"/>
          <a:ext cx="5030522" cy="2503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535222"/>
              </a:tblGrid>
              <a:tr h="20678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정지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멈춰 선 상태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8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패턴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지정된 패턴에 따라 움직임을 취하는 상태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449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충전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특정 부위에서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충전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</a:rPr>
                        <a:t>시간</a:t>
                      </a:r>
                      <a:r>
                        <a:rPr lang="ko-KR" altLang="en-US" sz="1000" dirty="0" err="1" smtClean="0"/>
                        <a:t>동안</a:t>
                      </a:r>
                      <a:r>
                        <a:rPr lang="ko-KR" altLang="en-US" sz="1000" dirty="0" smtClean="0"/>
                        <a:t> 기를 모으는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449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사령부를 공격해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공격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</a:rPr>
                        <a:t>데미지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만큼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사령부 체력을 깎음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공격상태일 땐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보스의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는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0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이하가 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8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기절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기절 시간 </a:t>
                      </a:r>
                      <a:r>
                        <a:rPr lang="ko-KR" altLang="en-US" sz="1000" dirty="0" smtClean="0"/>
                        <a:t>동안 멈춰있는 상태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8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돌격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최후의 돌격으로 사령부에 닿으면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사령부 체력을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으로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8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사망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HP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0</a:t>
                      </a:r>
                      <a:r>
                        <a:rPr lang="ko-KR" altLang="en-US" sz="1000" dirty="0" smtClean="0"/>
                        <a:t>이 되어 게임에서 사라짐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3021274" y="463577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충전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81000" y="3560045"/>
            <a:ext cx="914400" cy="5270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553598" y="355654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패턴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553598" y="6242050"/>
            <a:ext cx="914400" cy="5270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021274" y="355654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69" idx="3"/>
            <a:endCxn id="73" idx="1"/>
          </p:cNvCxnSpPr>
          <p:nvPr/>
        </p:nvCxnSpPr>
        <p:spPr>
          <a:xfrm flipV="1">
            <a:off x="1295400" y="3820065"/>
            <a:ext cx="1725874" cy="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3935674" y="3858165"/>
            <a:ext cx="617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48074" y="5957728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HP=0</a:t>
            </a:r>
            <a:endParaRPr lang="ko-KR" alt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3900345" y="340604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패턴 따라 </a:t>
            </a:r>
            <a:endParaRPr lang="en-US" altLang="ko-KR" sz="1000" dirty="0" smtClean="0"/>
          </a:p>
          <a:p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3892673" y="385016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패턴 따라 </a:t>
            </a:r>
            <a:endParaRPr lang="en-US" altLang="ko-KR" sz="1000" dirty="0" smtClean="0"/>
          </a:p>
          <a:p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cxnSp>
        <p:nvCxnSpPr>
          <p:cNvPr id="79" name="직선 화살표 연결선 78"/>
          <p:cNvCxnSpPr/>
          <p:nvPr/>
        </p:nvCxnSpPr>
        <p:spPr>
          <a:xfrm flipH="1">
            <a:off x="3935674" y="3781965"/>
            <a:ext cx="617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3021274" y="571500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553598" y="4635770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돌격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3" name="꺾인 연결선 82"/>
          <p:cNvCxnSpPr>
            <a:stCxn id="71" idx="3"/>
            <a:endCxn id="72" idx="0"/>
          </p:cNvCxnSpPr>
          <p:nvPr/>
        </p:nvCxnSpPr>
        <p:spPr>
          <a:xfrm flipH="1">
            <a:off x="5010798" y="3820065"/>
            <a:ext cx="457200" cy="2421985"/>
          </a:xfrm>
          <a:prstGeom prst="bentConnector4">
            <a:avLst>
              <a:gd name="adj1" fmla="val -50000"/>
              <a:gd name="adj2" fmla="val 89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82" idx="2"/>
            <a:endCxn id="72" idx="0"/>
          </p:cNvCxnSpPr>
          <p:nvPr/>
        </p:nvCxnSpPr>
        <p:spPr>
          <a:xfrm>
            <a:off x="5010798" y="5162820"/>
            <a:ext cx="0" cy="107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3" idx="2"/>
            <a:endCxn id="67" idx="0"/>
          </p:cNvCxnSpPr>
          <p:nvPr/>
        </p:nvCxnSpPr>
        <p:spPr>
          <a:xfrm>
            <a:off x="3478474" y="4083590"/>
            <a:ext cx="0" cy="55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1" idx="3"/>
            <a:endCxn id="72" idx="0"/>
          </p:cNvCxnSpPr>
          <p:nvPr/>
        </p:nvCxnSpPr>
        <p:spPr>
          <a:xfrm>
            <a:off x="3935674" y="5978525"/>
            <a:ext cx="1075124" cy="263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73" idx="2"/>
          </p:cNvCxnSpPr>
          <p:nvPr/>
        </p:nvCxnSpPr>
        <p:spPr>
          <a:xfrm>
            <a:off x="3478474" y="4083590"/>
            <a:ext cx="1528305" cy="1887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67" idx="2"/>
          </p:cNvCxnSpPr>
          <p:nvPr/>
        </p:nvCxnSpPr>
        <p:spPr>
          <a:xfrm>
            <a:off x="3478474" y="5162820"/>
            <a:ext cx="1528305" cy="80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67" idx="2"/>
            <a:endCxn id="81" idx="0"/>
          </p:cNvCxnSpPr>
          <p:nvPr/>
        </p:nvCxnSpPr>
        <p:spPr>
          <a:xfrm>
            <a:off x="3478474" y="5162820"/>
            <a:ext cx="0" cy="55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3" idx="2"/>
          </p:cNvCxnSpPr>
          <p:nvPr/>
        </p:nvCxnSpPr>
        <p:spPr>
          <a:xfrm>
            <a:off x="3478474" y="4083590"/>
            <a:ext cx="1094245" cy="58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341604" y="4376983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HP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5%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이하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99873" y="4229823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 smtClean="0"/>
              <a:t>패턴 따라</a:t>
            </a:r>
            <a:endParaRPr lang="en-US" altLang="ko-KR" sz="1000" dirty="0" smtClean="0"/>
          </a:p>
          <a:p>
            <a:pPr algn="r"/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2633721" y="4546871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충전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시간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도달</a:t>
            </a:r>
            <a:endParaRPr lang="en-US" altLang="ko-KR" sz="1000" dirty="0" smtClean="0"/>
          </a:p>
          <a:p>
            <a:r>
              <a:rPr lang="ko-KR" altLang="en-US" sz="1000" dirty="0" smtClean="0"/>
              <a:t>완료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2672086" y="5346694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 err="1" smtClean="0">
                <a:solidFill>
                  <a:srgbClr val="FF0000"/>
                </a:solidFill>
              </a:rPr>
              <a:t>브레이크치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000" dirty="0" smtClean="0"/>
              <a:t>달성</a:t>
            </a:r>
            <a:endParaRPr lang="ko-KR" altLang="en-US" sz="10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724750" y="4629887"/>
            <a:ext cx="914400" cy="5270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공격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/>
          <p:cNvCxnSpPr>
            <a:stCxn id="67" idx="1"/>
            <a:endCxn id="98" idx="3"/>
          </p:cNvCxnSpPr>
          <p:nvPr/>
        </p:nvCxnSpPr>
        <p:spPr>
          <a:xfrm flipH="1" flipV="1">
            <a:off x="2639150" y="4893412"/>
            <a:ext cx="382124" cy="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81" idx="1"/>
            <a:endCxn id="73" idx="1"/>
          </p:cNvCxnSpPr>
          <p:nvPr/>
        </p:nvCxnSpPr>
        <p:spPr>
          <a:xfrm rot="10800000">
            <a:off x="3021274" y="3820065"/>
            <a:ext cx="12700" cy="2158460"/>
          </a:xfrm>
          <a:prstGeom prst="bentConnector3">
            <a:avLst>
              <a:gd name="adj1" fmla="val 133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98" idx="1"/>
            <a:endCxn id="73" idx="1"/>
          </p:cNvCxnSpPr>
          <p:nvPr/>
        </p:nvCxnSpPr>
        <p:spPr>
          <a:xfrm rot="10800000" flipH="1">
            <a:off x="1724750" y="3820066"/>
            <a:ext cx="1296524" cy="1073347"/>
          </a:xfrm>
          <a:prstGeom prst="bentConnector3">
            <a:avLst>
              <a:gd name="adj1" fmla="val -29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342508" y="577949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rgbClr val="FF0000"/>
                </a:solidFill>
              </a:rPr>
              <a:t>기절 시간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000" dirty="0" smtClean="0"/>
              <a:t>종료</a:t>
            </a:r>
            <a:endParaRPr lang="ko-KR" alt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346662" y="47007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공격</a:t>
            </a:r>
            <a:endParaRPr lang="en-US" altLang="ko-KR" sz="1000" dirty="0" smtClean="0"/>
          </a:p>
          <a:p>
            <a:r>
              <a:rPr lang="ko-KR" altLang="en-US" sz="1000" dirty="0" smtClean="0"/>
              <a:t>완료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1065479" y="3003550"/>
            <a:ext cx="1417371" cy="2859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충전 부위 예시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적 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스테이지 별로 지정되어야 할 요소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요소들은 스테이지 실행 시 항상 동일하게 실행됨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랜덤</a:t>
            </a:r>
            <a:r>
              <a:rPr lang="en-US" altLang="ko-KR" dirty="0" smtClean="0"/>
              <a:t>X)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겹치기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겹치기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관련 기타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92112" y="1079500"/>
            <a:ext cx="5184022" cy="2406650"/>
            <a:chOff x="392111" y="1187450"/>
            <a:chExt cx="11175055" cy="5187950"/>
          </a:xfrm>
        </p:grpSpPr>
        <p:pic>
          <p:nvPicPr>
            <p:cNvPr id="6" name="Picture 4" descr="삼성전자, 자녀 위한 스마트폰 '갤럭시 A10e' 출시 - 테크월드뉴스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7" r="34466"/>
            <a:stretch/>
          </p:blipFill>
          <p:spPr bwMode="auto">
            <a:xfrm rot="16200000">
              <a:off x="3385664" y="-1806103"/>
              <a:ext cx="5187950" cy="1117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vector sky background png - Clip Art Libra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550" y="1453354"/>
              <a:ext cx="9613900" cy="465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550" y="5074391"/>
              <a:ext cx="1473276" cy="103510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366174" y="5074390"/>
              <a:ext cx="1473276" cy="1035103"/>
            </a:xfrm>
            <a:prstGeom prst="rect">
              <a:avLst/>
            </a:prstGeom>
          </p:spPr>
        </p:pic>
        <p:pic>
          <p:nvPicPr>
            <p:cNvPr id="16" name="Picture 8" descr="StarCraft II Terran Command Center - Zprop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945" y="4902078"/>
              <a:ext cx="1865388" cy="1207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Muh Keen Gun - Dota 2 Wik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15" y="5291051"/>
              <a:ext cx="826064" cy="82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ree of Savi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95970" y="5295480"/>
              <a:ext cx="821634" cy="82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717604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∞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418477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/>
                <a:t>127</a:t>
              </a:r>
              <a:endParaRPr lang="ko-KR" altLang="en-US" sz="20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074653" y="5906788"/>
              <a:ext cx="1807519" cy="18983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081552" y="5906787"/>
              <a:ext cx="1508916" cy="18983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778738" y="1366692"/>
            <a:ext cx="4459814" cy="143002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외계인 등장 위치</a:t>
            </a:r>
            <a:endParaRPr lang="ko-KR" altLang="en-US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92111" y="3609319"/>
            <a:ext cx="5184022" cy="2406650"/>
            <a:chOff x="392111" y="1187450"/>
            <a:chExt cx="11175055" cy="5187950"/>
          </a:xfrm>
        </p:grpSpPr>
        <p:pic>
          <p:nvPicPr>
            <p:cNvPr id="25" name="Picture 4" descr="삼성전자, 자녀 위한 스마트폰 '갤럭시 A10e' 출시 - 테크월드뉴스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7" r="34466"/>
            <a:stretch/>
          </p:blipFill>
          <p:spPr bwMode="auto">
            <a:xfrm rot="16200000">
              <a:off x="3385664" y="-1806103"/>
              <a:ext cx="5187950" cy="1117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vector sky background png - Clip Art Libra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550" y="1453354"/>
              <a:ext cx="9613900" cy="465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550" y="5074391"/>
              <a:ext cx="1473276" cy="103510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366174" y="5074390"/>
              <a:ext cx="1473276" cy="1035103"/>
            </a:xfrm>
            <a:prstGeom prst="rect">
              <a:avLst/>
            </a:prstGeom>
          </p:spPr>
        </p:pic>
        <p:pic>
          <p:nvPicPr>
            <p:cNvPr id="31" name="Picture 8" descr="StarCraft II Terran Command Center - Zprop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945" y="4902078"/>
              <a:ext cx="1865388" cy="1207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Muh Keen Gun - Dota 2 Wik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15" y="5291051"/>
              <a:ext cx="826064" cy="82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Tree of Savi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95970" y="5295480"/>
              <a:ext cx="821634" cy="82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717604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∞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418477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/>
                <a:t>127</a:t>
              </a:r>
              <a:endParaRPr lang="ko-KR" altLang="en-US" sz="2000" b="1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074653" y="5906788"/>
              <a:ext cx="1807519" cy="18983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081552" y="5906787"/>
              <a:ext cx="1508916" cy="18983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/>
          <a:srcRect r="47429"/>
          <a:stretch/>
        </p:blipFill>
        <p:spPr>
          <a:xfrm>
            <a:off x="3727166" y="1497368"/>
            <a:ext cx="857767" cy="776505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254050" y="3745861"/>
            <a:ext cx="1326888" cy="55604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보스 등장 위치</a:t>
            </a:r>
            <a:endParaRPr lang="ko-KR" altLang="en-US" b="1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92692"/>
              </p:ext>
            </p:extLst>
          </p:nvPr>
        </p:nvGraphicFramePr>
        <p:xfrm>
          <a:off x="6404951" y="1709988"/>
          <a:ext cx="503052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99"/>
                <a:gridCol w="4228223"/>
              </a:tblGrid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등장 위치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스테이지에서 지정된 적이 등장할 위치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등장 시간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스테이지에서 지정된 적이 등장할 시기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27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/>
              <a:t>업데이트</a:t>
            </a:r>
            <a:endParaRPr lang="ko-KR" altLang="en-US" sz="3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05447"/>
              </p:ext>
            </p:extLst>
          </p:nvPr>
        </p:nvGraphicFramePr>
        <p:xfrm>
          <a:off x="838622" y="1269554"/>
          <a:ext cx="10441160" cy="435819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113971278"/>
                    </a:ext>
                  </a:extLst>
                </a:gridCol>
                <a:gridCol w="9073008">
                  <a:extLst>
                    <a:ext uri="{9D8B030D-6E8A-4147-A177-3AD203B41FA5}">
                      <a16:colId xmlns:a16="http://schemas.microsoft.com/office/drawing/2014/main" xmlns="" val="2429682130"/>
                    </a:ext>
                  </a:extLst>
                </a:gridCol>
              </a:tblGrid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날짜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업데이트 내역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551584416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2020. 08. 10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최초 작성</a:t>
                      </a:r>
                      <a:endParaRPr lang="en-US" altLang="ko-KR" sz="1100" dirty="0" smtClean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3422012142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2020. 08. 11</a:t>
                      </a: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P.9   </a:t>
                      </a:r>
                      <a:r>
                        <a:rPr lang="ko-KR" altLang="en-US" sz="1100" dirty="0" smtClean="0"/>
                        <a:t>화면 비율 세부화</a:t>
                      </a:r>
                      <a:endParaRPr lang="en-US" altLang="ko-KR" sz="11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P.19 </a:t>
                      </a:r>
                      <a:r>
                        <a:rPr lang="ko-KR" altLang="en-US" sz="1100" dirty="0" smtClean="0"/>
                        <a:t>외계인 등장 범위 직사각형으로 단순화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화면 중앙에서도 등장할 수 있게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P.21 </a:t>
                      </a:r>
                      <a:r>
                        <a:rPr lang="ko-KR" altLang="en-US" sz="1100" dirty="0" smtClean="0"/>
                        <a:t>사령부 스킬 </a:t>
                      </a:r>
                      <a:r>
                        <a:rPr lang="en-US" altLang="ko-KR" sz="1100" dirty="0" smtClean="0"/>
                        <a:t>UI </a:t>
                      </a:r>
                      <a:r>
                        <a:rPr lang="ko-KR" altLang="en-US" sz="1100" dirty="0" smtClean="0"/>
                        <a:t>재사용 대기시간에서 시간은 띄우지 않게 변경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102655164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2020. 08. 12</a:t>
                      </a: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/>
                        <a:t>포탑</a:t>
                      </a:r>
                      <a:r>
                        <a:rPr lang="ko-KR" altLang="en-US" sz="1100" dirty="0" smtClean="0"/>
                        <a:t> 구분을 본체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헤드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포신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3</a:t>
                      </a:r>
                      <a:r>
                        <a:rPr lang="ko-KR" altLang="en-US" sz="1100" baseline="0" dirty="0" smtClean="0"/>
                        <a:t>단계에서 본체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헤드 </a:t>
                      </a:r>
                      <a:r>
                        <a:rPr lang="en-US" altLang="ko-KR" sz="1100" baseline="0" dirty="0" smtClean="0"/>
                        <a:t>2</a:t>
                      </a:r>
                      <a:r>
                        <a:rPr lang="ko-KR" altLang="en-US" sz="1100" baseline="0" dirty="0" smtClean="0"/>
                        <a:t>단계로 줄임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381071903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251120625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137177343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3946146098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306851057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1234659250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276059087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xmlns="" val="73516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사령부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5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사령부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구성요소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사령부 스킬 종류는 별도 기획서로 구성 예정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56233"/>
              </p:ext>
            </p:extLst>
          </p:nvPr>
        </p:nvGraphicFramePr>
        <p:xfrm>
          <a:off x="6096000" y="1369995"/>
          <a:ext cx="5030522" cy="3170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0"/>
                <a:gridCol w="3766872"/>
              </a:tblGrid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본체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사령부의 몸통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본체 터치 시 사령부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스킬이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사용됨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Collision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투사체에 맞았음을 판정할 범위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본체의 모양에 맞게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HP(float)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남은 체력을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로 표시하는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초록색 바가 오른쪽에서 왼쪽으로 깎이는 방식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배경은 빨강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 되면 스테이지 실패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스킬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(PNG)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본체에 내장된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필살기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스킬 종류에 따라 각기 다른 효과를 발휘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07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스킬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쿨타임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스킬이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쿨타임일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때 표시하는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쿨타임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흰색 원형 바가 시계방향으로 늘어나는 방식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배경은 회색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4" y="1205948"/>
            <a:ext cx="5086611" cy="24575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588" y="2797249"/>
            <a:ext cx="657961" cy="6610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4" y="3719387"/>
            <a:ext cx="5086611" cy="24575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588" y="5310688"/>
            <a:ext cx="657961" cy="66100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26588" y="5310688"/>
            <a:ext cx="657961" cy="661007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도넛 28"/>
          <p:cNvSpPr/>
          <p:nvPr/>
        </p:nvSpPr>
        <p:spPr>
          <a:xfrm>
            <a:off x="2760602" y="5365747"/>
            <a:ext cx="599597" cy="599597"/>
          </a:xfrm>
          <a:prstGeom prst="donut">
            <a:avLst>
              <a:gd name="adj" fmla="val 108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막힌 원호 29"/>
          <p:cNvSpPr/>
          <p:nvPr/>
        </p:nvSpPr>
        <p:spPr>
          <a:xfrm rot="16200000">
            <a:off x="2762545" y="5363808"/>
            <a:ext cx="599597" cy="603480"/>
          </a:xfrm>
          <a:prstGeom prst="blockArc">
            <a:avLst>
              <a:gd name="adj1" fmla="val 8808287"/>
              <a:gd name="adj2" fmla="val 21298673"/>
              <a:gd name="adj3" fmla="val 9891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게임진행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스테이지 시작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스테이지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스테이지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외계인이 다수 등장하는 스테이지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업적 달성이 쉽고 보상이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보스 스테이지</a:t>
            </a:r>
            <a:r>
              <a:rPr lang="en-US" altLang="ko-KR" dirty="0" smtClean="0"/>
              <a:t>	</a:t>
            </a:r>
          </a:p>
          <a:p>
            <a:pPr lvl="2"/>
            <a:r>
              <a:rPr lang="ko-KR" altLang="en-US" dirty="0" smtClean="0"/>
              <a:t>보스만 등장하는 스테이지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업적 달성이 어렵고 보상이 큼</a:t>
            </a:r>
            <a:endParaRPr lang="en-US" altLang="ko-KR" dirty="0" smtClean="0"/>
          </a:p>
          <a:p>
            <a:r>
              <a:rPr lang="ko-KR" altLang="en-US" dirty="0" smtClean="0"/>
              <a:t>스테이지 진행 단계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IT 개척 기업 JMDSO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036637"/>
            <a:ext cx="4876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189623"/>
              </p:ext>
            </p:extLst>
          </p:nvPr>
        </p:nvGraphicFramePr>
        <p:xfrm>
          <a:off x="6052125" y="3808413"/>
          <a:ext cx="5030523" cy="18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263"/>
                <a:gridCol w="463263"/>
                <a:gridCol w="4103997"/>
              </a:tblGrid>
              <a:tr h="162560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플레이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스테이지가 시작되면 적을 소환함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도중에 소환될 수도 있음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적들은 패턴에 따라 움직임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유저는 양쪽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무기를 조작해 적들을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쏴죽여야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스테이지 종료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모든 적이 처치됐을 때 스테이지를 종료시킴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조건을 충족한 업적을 달성하고 보상 획득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 됐을 때 스테이지를 종료시킴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업적 달성 및 보상 획득 불가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descr="신검 전설-황제를 위하여 Review [전편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895758"/>
            <a:ext cx="4876800" cy="27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9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스테이지 종료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스테이지 성공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실행할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게임 플레이를 멈춤</a:t>
            </a:r>
            <a:r>
              <a:rPr lang="en-US" altLang="ko-KR" dirty="0" smtClean="0"/>
              <a:t>+</a:t>
            </a:r>
            <a:r>
              <a:rPr lang="ko-KR" altLang="en-US" dirty="0" smtClean="0"/>
              <a:t>조작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배경 </a:t>
            </a:r>
            <a:r>
              <a:rPr lang="ko-KR" altLang="en-US" dirty="0"/>
              <a:t>투명도 </a:t>
            </a:r>
            <a:r>
              <a:rPr lang="en-US" altLang="ko-KR" dirty="0"/>
              <a:t>20</a:t>
            </a:r>
            <a:r>
              <a:rPr lang="en-US" altLang="ko-KR" dirty="0" smtClean="0"/>
              <a:t>%</a:t>
            </a:r>
          </a:p>
          <a:p>
            <a:pPr lvl="2"/>
            <a:r>
              <a:rPr lang="ko-KR" altLang="en-US" dirty="0"/>
              <a:t>스테이지 성공 사운드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smtClean="0"/>
              <a:t>재생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스테이지 성공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화면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 변경 없음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UI</a:t>
            </a:r>
            <a:r>
              <a:rPr lang="ko-KR" altLang="en-US" dirty="0" smtClean="0"/>
              <a:t>에 표시할 정보</a:t>
            </a:r>
            <a:r>
              <a:rPr lang="en-US" altLang="ko-KR" dirty="0" smtClean="0"/>
              <a:t>(UI </a:t>
            </a:r>
            <a:r>
              <a:rPr lang="ko-KR" altLang="en-US" dirty="0" smtClean="0"/>
              <a:t>디자인은 변경하기 쉽게만 해놓을 것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0" y="1175660"/>
            <a:ext cx="5245100" cy="24783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6750" y="1290887"/>
            <a:ext cx="4552950" cy="2205299"/>
          </a:xfrm>
          <a:prstGeom prst="rect">
            <a:avLst/>
          </a:prstGeom>
          <a:solidFill>
            <a:srgbClr val="27272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277670" y="1384294"/>
            <a:ext cx="1219200" cy="412750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Stage[?]_[?]</a:t>
            </a:r>
            <a:endParaRPr lang="ko-KR" altLang="en-US" sz="14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4024" y="1886387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포인트가 5개인 별 3"/>
          <p:cNvSpPr/>
          <p:nvPr/>
        </p:nvSpPr>
        <p:spPr>
          <a:xfrm>
            <a:off x="3740150" y="1924888"/>
            <a:ext cx="203200" cy="2032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24024" y="2166208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1" name="포인트가 5개인 별 10"/>
          <p:cNvSpPr/>
          <p:nvPr/>
        </p:nvSpPr>
        <p:spPr>
          <a:xfrm>
            <a:off x="3740150" y="2204709"/>
            <a:ext cx="203200" cy="203200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24024" y="2431633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3]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3740150" y="2470134"/>
            <a:ext cx="203200" cy="203200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0" descr="Muh Keen Gun - Dota 2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70" y="2724868"/>
            <a:ext cx="498925" cy="4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Tree of Savi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4792" y="2717403"/>
            <a:ext cx="506389" cy="5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36533" y="317983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X2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4546" y="3179839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X3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" y="3796582"/>
            <a:ext cx="5245100" cy="247835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4336" y="3911809"/>
            <a:ext cx="4552950" cy="2205299"/>
          </a:xfrm>
          <a:prstGeom prst="rect">
            <a:avLst/>
          </a:prstGeom>
          <a:solidFill>
            <a:srgbClr val="27272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85256" y="4005216"/>
            <a:ext cx="1219200" cy="412750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Stage[?]_[?]</a:t>
            </a:r>
            <a:endParaRPr lang="ko-KR" altLang="en-US" sz="14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31610" y="4507309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747736" y="4545810"/>
            <a:ext cx="203200" cy="2032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31610" y="4787130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32" name="포인트가 5개인 별 31"/>
          <p:cNvSpPr/>
          <p:nvPr/>
        </p:nvSpPr>
        <p:spPr>
          <a:xfrm>
            <a:off x="3747736" y="4825631"/>
            <a:ext cx="203200" cy="203200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731610" y="5052555"/>
            <a:ext cx="2295525" cy="269511"/>
          </a:xfrm>
          <a:prstGeom prst="round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[</a:t>
            </a:r>
            <a:r>
              <a:rPr lang="ko-KR" altLang="en-US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업적</a:t>
            </a:r>
            <a:r>
              <a:rPr lang="en-US" altLang="ko-KR" sz="1000" dirty="0" smtClean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3]</a:t>
            </a:r>
            <a:endParaRPr lang="ko-KR" altLang="en-US" sz="1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34" name="포인트가 5개인 별 33"/>
          <p:cNvSpPr/>
          <p:nvPr/>
        </p:nvSpPr>
        <p:spPr>
          <a:xfrm>
            <a:off x="3747736" y="5091056"/>
            <a:ext cx="203200" cy="203200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0" descr="Muh Keen Gun - Dota 2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29" y="5345790"/>
            <a:ext cx="498925" cy="4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Tree of Savi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68651" y="5338325"/>
            <a:ext cx="506389" cy="5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140392" y="580076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X2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38405" y="580076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X3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39" name="Picture 10" descr="Muh Keen Gun - Dota 2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190" y="5331113"/>
            <a:ext cx="498925" cy="4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335053" y="578608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X2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75357"/>
              </p:ext>
            </p:extLst>
          </p:nvPr>
        </p:nvGraphicFramePr>
        <p:xfrm>
          <a:off x="6215325" y="3179839"/>
          <a:ext cx="503052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263"/>
                <a:gridCol w="1027177"/>
                <a:gridCol w="3540083"/>
              </a:tblGrid>
              <a:tr h="63259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스테이지명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(Char)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210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하얀분필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색상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흰색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(#FFFFFF)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15pt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중앙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25987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업적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업적명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(Char)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폰트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색상은 스테이지명과 동일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개수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10pt 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왼쪽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글자 제한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30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자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한글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9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(PNG)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8*8(pixel)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색상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노란색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(#FFFF00)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회색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(#808080)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9208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보상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(PNG)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48*48(pixel) 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중앙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최대 개수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4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9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10pt /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중앙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최대 자릿수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자리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46617" b="15699"/>
          <a:stretch/>
        </p:blipFill>
        <p:spPr>
          <a:xfrm>
            <a:off x="673099" y="5056751"/>
            <a:ext cx="901743" cy="85119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151" y="5164974"/>
            <a:ext cx="698469" cy="6731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48894" y="583816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재시작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87309" y="581318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나가기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50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스테이지 종료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스테이지 실패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실행할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게임 플레이를 멈춤</a:t>
            </a:r>
            <a:r>
              <a:rPr lang="en-US" altLang="ko-KR" dirty="0" smtClean="0"/>
              <a:t>+</a:t>
            </a:r>
            <a:r>
              <a:rPr lang="ko-KR" altLang="en-US" dirty="0" smtClean="0"/>
              <a:t>조작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배경 </a:t>
            </a:r>
            <a:r>
              <a:rPr lang="ko-KR" altLang="en-US" dirty="0"/>
              <a:t>투명도 </a:t>
            </a:r>
            <a:r>
              <a:rPr lang="en-US" altLang="ko-KR" dirty="0"/>
              <a:t>20</a:t>
            </a:r>
            <a:r>
              <a:rPr lang="en-US" altLang="ko-KR" dirty="0" smtClean="0"/>
              <a:t>%</a:t>
            </a:r>
          </a:p>
          <a:p>
            <a:pPr lvl="2"/>
            <a:r>
              <a:rPr lang="ko-KR" altLang="en-US" dirty="0"/>
              <a:t>스테이지 실패 사운드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smtClean="0"/>
              <a:t>재생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스테이지 실패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를 화면 </a:t>
            </a:r>
            <a:r>
              <a:rPr lang="ko-KR" altLang="en-US" dirty="0" err="1" smtClean="0"/>
              <a:t>정중앙에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 변경 없음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스테이지 성공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실패 후처리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재시작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아이콘 터치 시 해당 스테이지를 바로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나가기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아이콘 터치 시 스테이지 선택 화면으로 이동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0" y="1175660"/>
            <a:ext cx="5245100" cy="24783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6750" y="1290887"/>
            <a:ext cx="4552950" cy="2205299"/>
          </a:xfrm>
          <a:prstGeom prst="rect">
            <a:avLst/>
          </a:prstGeom>
          <a:solidFill>
            <a:srgbClr val="27272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13300" y="2101148"/>
            <a:ext cx="225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Stage Failed</a:t>
            </a:r>
            <a:endParaRPr lang="ko-KR" altLang="en-US" sz="3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79929"/>
              </p:ext>
            </p:extLst>
          </p:nvPr>
        </p:nvGraphicFramePr>
        <p:xfrm>
          <a:off x="7022972" y="2937989"/>
          <a:ext cx="388074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783"/>
                <a:gridCol w="2730957"/>
              </a:tblGrid>
              <a:tr h="63259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스테이지 실패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(Char)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210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하얀분필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색상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흰색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(#FFFFFF)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30pt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중앙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" y="3794642"/>
            <a:ext cx="5245100" cy="247835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73100" y="3909869"/>
            <a:ext cx="4552950" cy="2205299"/>
          </a:xfrm>
          <a:prstGeom prst="rect">
            <a:avLst/>
          </a:prstGeom>
          <a:solidFill>
            <a:srgbClr val="27272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819650" y="4720130"/>
            <a:ext cx="225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Stage Failed</a:t>
            </a:r>
            <a:endParaRPr lang="ko-KR" altLang="en-US" sz="3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6617" b="15699"/>
          <a:stretch/>
        </p:blipFill>
        <p:spPr>
          <a:xfrm>
            <a:off x="673099" y="5056751"/>
            <a:ext cx="901743" cy="851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151" y="5164974"/>
            <a:ext cx="698469" cy="6731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48894" y="583816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재시작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87309" y="581318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나가기</a:t>
            </a:r>
            <a:endParaRPr lang="ko-KR" altLang="en-US" sz="12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07008"/>
              </p:ext>
            </p:extLst>
          </p:nvPr>
        </p:nvGraphicFramePr>
        <p:xfrm>
          <a:off x="7022972" y="4981200"/>
          <a:ext cx="388074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783"/>
                <a:gridCol w="2730957"/>
              </a:tblGrid>
              <a:tr h="3349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(PNG)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72*72(pixel)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터치 인식 범위는 아이콘 크기만큼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498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이름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(Char)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210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하얀분필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색상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흰색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(#FFFFFF)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: 10pt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중앙 정렬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4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구성물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0" y="1394224"/>
            <a:ext cx="5245100" cy="2478355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6052125" y="1309103"/>
          <a:ext cx="5130225" cy="4183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92"/>
                <a:gridCol w="1139750"/>
                <a:gridCol w="3395283"/>
              </a:tblGrid>
              <a:tr h="189343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본체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설치된 지점이 되는 포대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1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유저가 조작해야 하는 포신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02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좌측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우측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종류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양쪽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무기 종류를 아이콘으로 나타내는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02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좌측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우측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탄 잔량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양쪽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무기의 남은 탄 잔량을 나타내는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1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 건물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적의 공격으로부터 지켜야 하는 건물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651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 체력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사령부의 남은 체력을 나타내는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02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 스킬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사령부의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스킬을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나타내는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스킬 사용 시 재사용 대기시간을 표시함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1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lt"/>
                        </a:rPr>
                        <a:t>적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외계인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일반 스테이지에 등장하는 적들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8467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보스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보스 스테이지에 단독으로 등장하는 적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+mn-lt"/>
                        </a:rPr>
                        <a:t>기타</a:t>
                      </a:r>
                      <a:endParaRPr lang="en-US" altLang="ko-KR" sz="1000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altLang="ko-KR" sz="1000" dirty="0" smtClean="0">
                          <a:latin typeface="+mn-lt"/>
                        </a:rPr>
                        <a:t>UI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에임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터치 지점을 표시해주는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터치가 없을 땐 표시되지 않음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298475" y="3945869"/>
            <a:ext cx="5184022" cy="2406650"/>
            <a:chOff x="392111" y="1187450"/>
            <a:chExt cx="11175055" cy="5187950"/>
          </a:xfrm>
        </p:grpSpPr>
        <p:pic>
          <p:nvPicPr>
            <p:cNvPr id="60" name="Picture 4" descr="삼성전자, 자녀 위한 스마트폰 '갤럭시 A10e' 출시 - 테크월드뉴스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7" r="34466"/>
            <a:stretch/>
          </p:blipFill>
          <p:spPr bwMode="auto">
            <a:xfrm rot="16200000">
              <a:off x="3385664" y="-1806103"/>
              <a:ext cx="5187950" cy="1117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vector sky background png - Clip Art Librar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550" y="1453354"/>
              <a:ext cx="9613900" cy="465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5550" y="5074391"/>
              <a:ext cx="1473276" cy="1035103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9366174" y="5074390"/>
              <a:ext cx="1473276" cy="1035103"/>
            </a:xfrm>
            <a:prstGeom prst="rect">
              <a:avLst/>
            </a:prstGeom>
          </p:spPr>
        </p:pic>
        <p:pic>
          <p:nvPicPr>
            <p:cNvPr id="64" name="Picture 8" descr="StarCraft II Terran Command Center - Zprop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945" y="4902078"/>
              <a:ext cx="1865388" cy="1207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Muh Keen Gun - Dota 2 Wik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15" y="5291051"/>
              <a:ext cx="826064" cy="82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Tree of Savio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95970" y="5295480"/>
              <a:ext cx="821634" cy="82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7717604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∞</a:t>
              </a: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3418477" y="5704083"/>
              <a:ext cx="813138" cy="405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/>
                <a:t>127</a:t>
              </a:r>
              <a:endParaRPr lang="ko-KR" altLang="en-US" sz="20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5074653" y="5906788"/>
              <a:ext cx="1807519" cy="18983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081552" y="5906787"/>
              <a:ext cx="1508916" cy="189837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" name="Picture 2" descr="더 키시 Ⅱ - 나무위키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19" y="4120338"/>
            <a:ext cx="1375927" cy="7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0000">
            <a:off x="4168806" y="4645587"/>
            <a:ext cx="419122" cy="15240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900000">
            <a:off x="3946662" y="5066310"/>
            <a:ext cx="419122" cy="15240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00000">
            <a:off x="2248255" y="4561158"/>
            <a:ext cx="419122" cy="15240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559106">
            <a:off x="2202236" y="5092955"/>
            <a:ext cx="419122" cy="152408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9318" y="5849498"/>
            <a:ext cx="233378" cy="2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화면 구성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픽셀 </a:t>
            </a:r>
            <a:r>
              <a:rPr lang="en-US" altLang="ko-KR" dirty="0" smtClean="0"/>
              <a:t>: 1920*1200(16:10)</a:t>
            </a:r>
          </a:p>
          <a:p>
            <a:pPr lvl="1"/>
            <a:r>
              <a:rPr lang="ko-KR" altLang="en-US" dirty="0" smtClean="0"/>
              <a:t>구성물 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픽셀 기준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99800"/>
              </p:ext>
            </p:extLst>
          </p:nvPr>
        </p:nvGraphicFramePr>
        <p:xfrm>
          <a:off x="6523259" y="2050738"/>
          <a:ext cx="510359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791"/>
                <a:gridCol w="781050"/>
                <a:gridCol w="2559050"/>
                <a:gridCol w="457200"/>
                <a:gridCol w="825499"/>
              </a:tblGrid>
              <a:tr h="160020">
                <a:tc rowSpan="8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좌표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본체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140*20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/ 1780*20(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본체 중앙 하단 기준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150*150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포탑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무기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140*200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/ 1780*200(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회전축 기준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300*150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960*150(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사령부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300*300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746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960*150(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100*100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746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700*20 / 1200*20(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200*200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탄수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600*20 / 1300*20(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아이콘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200*80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746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등장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960*600(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범위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1920*300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746"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짤림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범위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960*1050(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범위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정중앙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1920*150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5" y="2050738"/>
            <a:ext cx="5731646" cy="3575569"/>
          </a:xfrm>
          <a:prstGeom prst="rect">
            <a:avLst/>
          </a:prstGeom>
        </p:spPr>
      </p:pic>
      <p:pic>
        <p:nvPicPr>
          <p:cNvPr id="22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>
            <a:off x="275454" y="4834593"/>
            <a:ext cx="1057329" cy="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un Cartoon - SUBPNG / PNGFL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20182"/>
          <a:stretch/>
        </p:blipFill>
        <p:spPr bwMode="auto">
          <a:xfrm flipH="1">
            <a:off x="4677674" y="4846251"/>
            <a:ext cx="1057329" cy="8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04" y="4768850"/>
            <a:ext cx="839648" cy="839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52" y="4974465"/>
            <a:ext cx="596764" cy="5967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4975225"/>
            <a:ext cx="618560" cy="61856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332782" y="5327649"/>
            <a:ext cx="596764" cy="2435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127</a:t>
            </a:r>
            <a:endParaRPr lang="ko-KR" altLang="en-US" sz="14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20962" y="5327648"/>
            <a:ext cx="596764" cy="2435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127</a:t>
            </a: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03" y="5065945"/>
            <a:ext cx="301522" cy="30152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35755" y="2940050"/>
            <a:ext cx="5731646" cy="179153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외계인 등장 범위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5755" y="2045324"/>
            <a:ext cx="5731646" cy="894724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해상도에 따른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짤림</a:t>
            </a:r>
            <a:r>
              <a:rPr lang="ko-KR" altLang="en-US" b="1" dirty="0" smtClean="0">
                <a:solidFill>
                  <a:schemeClr val="tx1"/>
                </a:solidFill>
              </a:rPr>
              <a:t> 범위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757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1679</Words>
  <Application>Microsoft Office PowerPoint</Application>
  <PresentationFormat>와이드스크린</PresentationFormat>
  <Paragraphs>662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Wingdings</vt:lpstr>
      <vt:lpstr>맑은 고딕</vt:lpstr>
      <vt:lpstr>210 하얀분필 R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1. 스테이지 시작</vt:lpstr>
      <vt:lpstr>2. 스테이지 종료</vt:lpstr>
      <vt:lpstr>2. 스테이지 종료</vt:lpstr>
      <vt:lpstr>PowerPoint 프레젠테이션</vt:lpstr>
      <vt:lpstr>1. 화면 구성</vt:lpstr>
      <vt:lpstr>1. 화면 구성</vt:lpstr>
      <vt:lpstr>PowerPoint 프레젠테이션</vt:lpstr>
      <vt:lpstr>2. 포탑</vt:lpstr>
      <vt:lpstr>2. 포탑</vt:lpstr>
      <vt:lpstr>2. 포탑</vt:lpstr>
      <vt:lpstr>2. 포탑</vt:lpstr>
      <vt:lpstr>2. 포탑</vt:lpstr>
      <vt:lpstr>PowerPoint 프레젠테이션</vt:lpstr>
      <vt:lpstr>1. 외계인 </vt:lpstr>
      <vt:lpstr>2. 보스 </vt:lpstr>
      <vt:lpstr>3. 적 관련 기타</vt:lpstr>
      <vt:lpstr>PowerPoint 프레젠테이션</vt:lpstr>
      <vt:lpstr>1. 사령부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 병민</cp:lastModifiedBy>
  <cp:revision>741</cp:revision>
  <dcterms:created xsi:type="dcterms:W3CDTF">2017-05-29T09:12:16Z</dcterms:created>
  <dcterms:modified xsi:type="dcterms:W3CDTF">2020-08-11T17:56:39Z</dcterms:modified>
</cp:coreProperties>
</file>